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Logic and design methodology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second stage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lang="ar-BH" b="1" dirty="0">
              <a:solidFill>
                <a:srgbClr val="FF0000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University of Diyala </a:t>
            </a:r>
          </a:p>
          <a:p>
            <a:r>
              <a:rPr lang="en-US" dirty="0" smtClean="0"/>
              <a:t>College of Engineering</a:t>
            </a:r>
          </a:p>
          <a:p>
            <a:r>
              <a:rPr lang="en-US" dirty="0" smtClean="0"/>
              <a:t>Department of Architecture</a:t>
            </a:r>
          </a:p>
          <a:p>
            <a:r>
              <a:rPr lang="en-US" dirty="0" smtClean="0"/>
              <a:t>2017-2018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553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Logic in Architecture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architecture involved in </a:t>
            </a:r>
            <a:r>
              <a:rPr lang="en-US" b="1" dirty="0" smtClean="0"/>
              <a:t>practical</a:t>
            </a:r>
            <a:r>
              <a:rPr lang="en-US" dirty="0" smtClean="0"/>
              <a:t> and </a:t>
            </a:r>
            <a:r>
              <a:rPr lang="en-US" b="1" dirty="0" smtClean="0"/>
              <a:t>emotional</a:t>
            </a:r>
            <a:r>
              <a:rPr lang="en-US" dirty="0" smtClean="0"/>
              <a:t> needs.</a:t>
            </a:r>
          </a:p>
          <a:p>
            <a:pPr algn="just"/>
            <a:r>
              <a:rPr lang="en-US" dirty="0" smtClean="0"/>
              <a:t>Its quite distinct from the other arts, which can all be dispended with.</a:t>
            </a:r>
          </a:p>
          <a:p>
            <a:pPr algn="just"/>
            <a:r>
              <a:rPr lang="en-US" dirty="0" smtClean="0"/>
              <a:t>Any civilization can be understood by its architecture, because of the way buildings show the interest of a society, its organizational skills, affluence or poverty the kind of climate and attitude towards technology and the arts.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24213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rgbClr val="00B0F0"/>
                </a:solidFill>
              </a:rPr>
              <a:t>Design in the dictionary means 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To draw, to form a plan of, to contrive, to intend , a plan or scheme formed in the mind, mental plan.</a:t>
            </a:r>
          </a:p>
          <a:p>
            <a:pPr algn="just"/>
            <a:r>
              <a:rPr lang="en-US" dirty="0" smtClean="0"/>
              <a:t>Based on the previous definitions; the design could be (conscious mental act).</a:t>
            </a:r>
          </a:p>
          <a:p>
            <a:pPr algn="just"/>
            <a:r>
              <a:rPr lang="en-US" dirty="0" smtClean="0"/>
              <a:t>Therefore; we should think or analyze all different aspect of the problem related to the design, to be able to come up with satisfactory design.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3782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The following steps should be taken into consideration: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1- </a:t>
            </a:r>
            <a:r>
              <a:rPr lang="en-US" b="1" dirty="0"/>
              <a:t>D</a:t>
            </a:r>
            <a:r>
              <a:rPr lang="en-US" b="1" dirty="0" smtClean="0"/>
              <a:t>etermining</a:t>
            </a:r>
            <a:r>
              <a:rPr lang="en-US" dirty="0" smtClean="0"/>
              <a:t> problems that need to be solve.</a:t>
            </a:r>
          </a:p>
          <a:p>
            <a:pPr algn="just"/>
            <a:r>
              <a:rPr lang="en-US" dirty="0" smtClean="0"/>
              <a:t>2- </a:t>
            </a:r>
            <a:r>
              <a:rPr lang="en-US" b="1" dirty="0" smtClean="0"/>
              <a:t>Analyzing</a:t>
            </a:r>
            <a:r>
              <a:rPr lang="en-US" dirty="0" smtClean="0"/>
              <a:t> the problems.</a:t>
            </a:r>
          </a:p>
          <a:p>
            <a:pPr algn="just"/>
            <a:r>
              <a:rPr lang="en-US" dirty="0" smtClean="0"/>
              <a:t>3- </a:t>
            </a:r>
            <a:r>
              <a:rPr lang="en-US" b="1" dirty="0" smtClean="0"/>
              <a:t>deducting</a:t>
            </a:r>
            <a:r>
              <a:rPr lang="en-US" dirty="0" smtClean="0"/>
              <a:t> the solution to these problems from our analysis. </a:t>
            </a:r>
          </a:p>
          <a:p>
            <a:pPr algn="just"/>
            <a:r>
              <a:rPr lang="en-US" dirty="0" smtClean="0"/>
              <a:t>4- </a:t>
            </a:r>
            <a:r>
              <a:rPr lang="en-US" b="1" dirty="0"/>
              <a:t>F</a:t>
            </a:r>
            <a:r>
              <a:rPr lang="en-US" b="1" dirty="0" smtClean="0"/>
              <a:t>orming</a:t>
            </a:r>
            <a:r>
              <a:rPr lang="en-US" dirty="0" smtClean="0"/>
              <a:t> a design with an intent to reach a goal that will solve all the problems. </a:t>
            </a:r>
          </a:p>
          <a:p>
            <a:pPr marL="0" indent="0" algn="just">
              <a:buNone/>
            </a:pPr>
            <a:r>
              <a:rPr lang="en-US" sz="3900" dirty="0" smtClean="0">
                <a:solidFill>
                  <a:srgbClr val="FF0000"/>
                </a:solidFill>
              </a:rPr>
              <a:t>In architecture the main aim of design process is to create a comprehensive solution that an satisfy the human needs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967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Hierarchy of human needs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2837"/>
            <a:ext cx="8534400" cy="5287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hierarchy from strongest to weakest needs can be listed as:</a:t>
            </a:r>
          </a:p>
          <a:p>
            <a:pPr algn="just"/>
            <a:r>
              <a:rPr lang="en-US" b="1" dirty="0" smtClean="0"/>
              <a:t>Physiological</a:t>
            </a:r>
            <a:r>
              <a:rPr lang="en-US" dirty="0" smtClean="0"/>
              <a:t> </a:t>
            </a:r>
            <a:r>
              <a:rPr lang="en-US" b="1" dirty="0" smtClean="0"/>
              <a:t>needs</a:t>
            </a:r>
            <a:r>
              <a:rPr lang="en-US" dirty="0" smtClean="0"/>
              <a:t> (hunger, thirst, sleep ...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algn="just"/>
            <a:r>
              <a:rPr lang="en-US" b="1" dirty="0" smtClean="0"/>
              <a:t>Safety needs </a:t>
            </a:r>
            <a:r>
              <a:rPr lang="en-US" dirty="0" smtClean="0"/>
              <a:t>(security and protection from the physical harm)</a:t>
            </a:r>
          </a:p>
          <a:p>
            <a:pPr algn="just"/>
            <a:r>
              <a:rPr lang="en-US" b="1" dirty="0" smtClean="0"/>
              <a:t>Belonging and love needs </a:t>
            </a:r>
            <a:r>
              <a:rPr lang="en-US" dirty="0" smtClean="0"/>
              <a:t>(membership in a group and the receiving of affection)</a:t>
            </a:r>
          </a:p>
          <a:p>
            <a:pPr algn="just"/>
            <a:r>
              <a:rPr lang="en-US" b="1" dirty="0" smtClean="0"/>
              <a:t>Esteem needs </a:t>
            </a:r>
            <a:r>
              <a:rPr lang="en-US" dirty="0" smtClean="0"/>
              <a:t>(the individual to held in high value)</a:t>
            </a:r>
          </a:p>
          <a:p>
            <a:pPr algn="just"/>
            <a:r>
              <a:rPr lang="en-US" b="1" dirty="0" smtClean="0"/>
              <a:t>Actualization needs </a:t>
            </a:r>
            <a:r>
              <a:rPr lang="en-US" dirty="0" smtClean="0"/>
              <a:t>(the desire to fulfill one's capacities)</a:t>
            </a:r>
          </a:p>
          <a:p>
            <a:pPr algn="just"/>
            <a:r>
              <a:rPr lang="en-US" b="1" dirty="0" smtClean="0"/>
              <a:t>Cognitive and aesthetics needs </a:t>
            </a:r>
            <a:r>
              <a:rPr lang="en-US" dirty="0" smtClean="0"/>
              <a:t>(the thirst for knowledge and desire for beauty).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69359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question is: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could architecture fulfill all human needs?</a:t>
            </a:r>
          </a:p>
        </p:txBody>
      </p:sp>
    </p:spTree>
    <p:extLst>
      <p:ext uri="{BB962C8B-B14F-4D97-AF65-F5344CB8AC3E}">
        <p14:creationId xmlns:p14="http://schemas.microsoft.com/office/powerpoint/2010/main" val="2701093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Thank you for your attention</a:t>
            </a:r>
            <a:endParaRPr lang="ar-BH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9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2"/>
            <a:ext cx="8458200" cy="96043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4000" b="1" dirty="0">
                <a:solidFill>
                  <a:srgbClr val="FF0000"/>
                </a:solidFill>
                <a:ea typeface="+mn-ea"/>
                <a:cs typeface="+mn-cs"/>
              </a:rPr>
              <a:t>Why logic for many centuries was regarded as an important part of higher education?</a:t>
            </a:r>
            <a:r>
              <a:rPr lang="ar-BH" sz="3200" dirty="0">
                <a:solidFill>
                  <a:prstClr val="black">
                    <a:tint val="75000"/>
                  </a:prstClr>
                </a:solidFill>
                <a:ea typeface="+mn-ea"/>
                <a:cs typeface="Arial"/>
              </a:rPr>
              <a:t/>
            </a:r>
            <a:br>
              <a:rPr lang="ar-BH" sz="3200" dirty="0">
                <a:solidFill>
                  <a:prstClr val="black">
                    <a:tint val="75000"/>
                  </a:prstClr>
                </a:solidFill>
                <a:ea typeface="+mn-ea"/>
                <a:cs typeface="Arial"/>
              </a:rPr>
            </a:b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The logic </a:t>
            </a:r>
            <a:r>
              <a:rPr lang="en-US" dirty="0" smtClean="0"/>
              <a:t>is the critical study of reasoning </a:t>
            </a:r>
          </a:p>
          <a:p>
            <a:pPr algn="just"/>
            <a:r>
              <a:rPr lang="en-US" dirty="0" smtClean="0"/>
              <a:t>It’s a subject having both theoretical interest and practical utility.</a:t>
            </a:r>
          </a:p>
          <a:p>
            <a:pPr algn="just"/>
            <a:r>
              <a:rPr lang="en-US" dirty="0" smtClean="0"/>
              <a:t>It’s a knowledge for its own sake for its close relations with philosophical questions. </a:t>
            </a:r>
          </a:p>
          <a:p>
            <a:pPr algn="just"/>
            <a:r>
              <a:rPr lang="en-US" dirty="0" smtClean="0"/>
              <a:t>A person who can recognize and avoid logical mistakes in reasoning will be able to think more clearly and correctly ... More soundly and surly.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08316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During the medieval times, </a:t>
            </a:r>
            <a:r>
              <a:rPr lang="en-US" b="1" dirty="0" smtClean="0"/>
              <a:t>Aristotle</a:t>
            </a:r>
            <a:r>
              <a:rPr lang="en-US" dirty="0" smtClean="0"/>
              <a:t>’s writing on logic were deeply as the central and most important part of logic.</a:t>
            </a:r>
          </a:p>
          <a:p>
            <a:pPr algn="just"/>
            <a:r>
              <a:rPr lang="en-US" dirty="0" smtClean="0"/>
              <a:t>Especially by the Arab philosophers </a:t>
            </a:r>
            <a:r>
              <a:rPr lang="en-US" b="1" dirty="0" err="1" smtClean="0"/>
              <a:t>Farabi</a:t>
            </a:r>
            <a:r>
              <a:rPr lang="en-US" dirty="0" smtClean="0"/>
              <a:t> and </a:t>
            </a:r>
            <a:r>
              <a:rPr lang="en-US" b="1" dirty="0" smtClean="0"/>
              <a:t>Avicenna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 the German philosophers </a:t>
            </a:r>
            <a:r>
              <a:rPr lang="en-US" b="1" dirty="0" smtClean="0"/>
              <a:t>Kant</a:t>
            </a:r>
            <a:r>
              <a:rPr lang="en-US" dirty="0" smtClean="0"/>
              <a:t>  reflected the Aristotelian system on logic was completed since;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 subject whose essentials were fully understood and in which new principles remained to be discovered.  </a:t>
            </a:r>
            <a:endParaRPr lang="ar-B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3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What is philosophy?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derivation of the word is from the Greek roots: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PHILO</a:t>
            </a:r>
            <a:r>
              <a:rPr lang="en-US" dirty="0" smtClean="0"/>
              <a:t> means </a:t>
            </a:r>
            <a:r>
              <a:rPr lang="en-US" b="1" dirty="0" smtClean="0"/>
              <a:t>LOVE OF.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SOPHOS</a:t>
            </a:r>
            <a:r>
              <a:rPr lang="en-US" dirty="0" smtClean="0"/>
              <a:t> means </a:t>
            </a:r>
            <a:r>
              <a:rPr lang="en-US" b="1" dirty="0" smtClean="0"/>
              <a:t>WISDOM.</a:t>
            </a:r>
          </a:p>
          <a:p>
            <a:r>
              <a:rPr lang="en-US" b="1" dirty="0" smtClean="0"/>
              <a:t>PHILOSOPHY</a:t>
            </a:r>
            <a:r>
              <a:rPr lang="en-US" dirty="0" smtClean="0"/>
              <a:t> means </a:t>
            </a:r>
            <a:r>
              <a:rPr lang="en-US" b="1" dirty="0" smtClean="0">
                <a:solidFill>
                  <a:srgbClr val="FF0000"/>
                </a:solidFill>
              </a:rPr>
              <a:t>LOVE OF WISDOM.</a:t>
            </a:r>
            <a:endParaRPr lang="ar-B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1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Main branches of the philosophy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1- Metaphysics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Beyond physics</a:t>
            </a:r>
            <a:r>
              <a:rPr lang="en-US" dirty="0" smtClean="0"/>
              <a:t>):</a:t>
            </a:r>
          </a:p>
          <a:p>
            <a:pPr marL="0" indent="0" algn="just">
              <a:buNone/>
            </a:pPr>
            <a:r>
              <a:rPr lang="en-US" dirty="0" smtClean="0"/>
              <a:t>Understand the nature of real universe through intellectual problems of great importance to all thinking people: </a:t>
            </a:r>
            <a:r>
              <a:rPr lang="en-US" b="1" dirty="0" smtClean="0"/>
              <a:t>is the universe basically physical or spiritual?</a:t>
            </a:r>
            <a:endParaRPr lang="ar-BH" b="1" dirty="0"/>
          </a:p>
        </p:txBody>
      </p:sp>
    </p:spTree>
    <p:extLst>
      <p:ext uri="{BB962C8B-B14F-4D97-AF65-F5344CB8AC3E}">
        <p14:creationId xmlns:p14="http://schemas.microsoft.com/office/powerpoint/2010/main" val="353469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2- Epistemology (</a:t>
            </a:r>
            <a:r>
              <a:rPr lang="en-US" b="1" dirty="0" smtClean="0">
                <a:solidFill>
                  <a:srgbClr val="00B0F0"/>
                </a:solidFill>
              </a:rPr>
              <a:t>theory of knowledge</a:t>
            </a:r>
            <a:r>
              <a:rPr lang="en-US" b="1" dirty="0" smtClean="0"/>
              <a:t>):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Investigate the nature and scope of knowledge in different branches.</a:t>
            </a:r>
          </a:p>
          <a:p>
            <a:r>
              <a:rPr lang="en-US" b="1" dirty="0" smtClean="0"/>
              <a:t>3- Ethics (</a:t>
            </a:r>
            <a:r>
              <a:rPr lang="en-US" b="1" dirty="0" smtClean="0">
                <a:solidFill>
                  <a:srgbClr val="00B0F0"/>
                </a:solidFill>
              </a:rPr>
              <a:t>Moral philosophy</a:t>
            </a:r>
            <a:r>
              <a:rPr lang="en-US" b="1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Study the actions and attitudes and investigates the notions of good and evil, right and wrong, duty and obligations ... etc.</a:t>
            </a:r>
          </a:p>
          <a:p>
            <a:pPr marL="0" indent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187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4- Aesthetics: </a:t>
            </a:r>
          </a:p>
          <a:p>
            <a:pPr marL="0" indent="0">
              <a:buNone/>
            </a:pPr>
            <a:r>
              <a:rPr lang="en-US" dirty="0" smtClean="0"/>
              <a:t>Its deals with notion of beauty and other notions related to the value of works of art (harmony, order, pattern ... Etc.)</a:t>
            </a:r>
          </a:p>
          <a:p>
            <a:r>
              <a:rPr lang="en-US" b="1" dirty="0" smtClean="0"/>
              <a:t>5- logic: </a:t>
            </a:r>
          </a:p>
          <a:p>
            <a:pPr marL="0" indent="0">
              <a:buNone/>
            </a:pPr>
            <a:r>
              <a:rPr lang="en-US" dirty="0" smtClean="0"/>
              <a:t>Its concerned with correct reasoning , by the act of arguments. Argument are important in everyday life.</a:t>
            </a:r>
          </a:p>
        </p:txBody>
      </p:sp>
    </p:spTree>
    <p:extLst>
      <p:ext uri="{BB962C8B-B14F-4D97-AF65-F5344CB8AC3E}">
        <p14:creationId xmlns:p14="http://schemas.microsoft.com/office/powerpoint/2010/main" val="22631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926312"/>
              </p:ext>
            </p:extLst>
          </p:nvPr>
        </p:nvGraphicFramePr>
        <p:xfrm>
          <a:off x="457200" y="1600200"/>
          <a:ext cx="8229600" cy="44766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400"/>
                <a:gridCol w="2621280"/>
                <a:gridCol w="1844040"/>
                <a:gridCol w="563880"/>
              </a:tblGrid>
              <a:tr h="634431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Question they address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b="1" dirty="0" smtClean="0"/>
                        <a:t>Concern</a:t>
                      </a:r>
                      <a:r>
                        <a:rPr lang="en-US" sz="2400" b="1" baseline="0" dirty="0" smtClean="0"/>
                        <a:t> 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Main Branch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No.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What out there?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existence</a:t>
                      </a:r>
                      <a:r>
                        <a:rPr lang="en-US" sz="2000" b="1" baseline="0" dirty="0" smtClean="0"/>
                        <a:t>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Metaphysics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1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 </a:t>
                      </a:r>
                      <a:r>
                        <a:rPr lang="en-US" sz="2000" b="1" dirty="0" smtClean="0"/>
                        <a:t>How</a:t>
                      </a:r>
                      <a:r>
                        <a:rPr lang="en-US" sz="2000" b="1" baseline="0" dirty="0" smtClean="0"/>
                        <a:t> can I know about it?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knowledge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Epistemology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2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What should I do?</a:t>
                      </a:r>
                    </a:p>
                    <a:p>
                      <a:pPr algn="l" rtl="0"/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actions are permissible?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action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Ethics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3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How can we appreciate the world around us?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art</a:t>
                      </a:r>
                      <a:r>
                        <a:rPr lang="en-US" sz="2000" b="1" baseline="0" dirty="0" smtClean="0"/>
                        <a:t> and beauty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Aesthetics</a:t>
                      </a:r>
                      <a:r>
                        <a:rPr lang="en-US" sz="2000" b="1" baseline="0" dirty="0" smtClean="0"/>
                        <a:t>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4</a:t>
                      </a:r>
                      <a:endParaRPr lang="ar-BH" b="1" dirty="0"/>
                    </a:p>
                  </a:txBody>
                  <a:tcPr/>
                </a:tc>
              </a:tr>
              <a:tr h="866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 How can we understand life and facts around us?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reasoning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Logic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5</a:t>
                      </a:r>
                      <a:endParaRPr lang="ar-B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8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the previous knowledge; The clear definition for the logic could be: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study of methods and principles used to distinguish good (correct) reasoning from bad (incorrect) reasoning.</a:t>
            </a:r>
          </a:p>
          <a:p>
            <a:pPr algn="just"/>
            <a:r>
              <a:rPr lang="en-US" dirty="0" smtClean="0"/>
              <a:t>So we can conclude that: All reasoning is thinking ... But not all thinking is reasoning.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46133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770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Logic and design methodology second stage  </vt:lpstr>
      <vt:lpstr>Why logic for many centuries was regarded as an important part of higher education? </vt:lpstr>
      <vt:lpstr>PowerPoint Presentation</vt:lpstr>
      <vt:lpstr>What is philosophy?</vt:lpstr>
      <vt:lpstr>Main branches of the philosophy</vt:lpstr>
      <vt:lpstr>PowerPoint Presentation</vt:lpstr>
      <vt:lpstr>PowerPoint Presentation</vt:lpstr>
      <vt:lpstr>PowerPoint Presentation</vt:lpstr>
      <vt:lpstr>PowerPoint Presentation</vt:lpstr>
      <vt:lpstr>Logic in Architecture</vt:lpstr>
      <vt:lpstr>PowerPoint Presentation</vt:lpstr>
      <vt:lpstr>The following steps should be taken into consideration:</vt:lpstr>
      <vt:lpstr>Hierarchy of human needs</vt:lpstr>
      <vt:lpstr>The real question is: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HP</dc:creator>
  <cp:lastModifiedBy>DR.Ahmed Saker 2o1O</cp:lastModifiedBy>
  <cp:revision>18</cp:revision>
  <dcterms:created xsi:type="dcterms:W3CDTF">2006-08-16T00:00:00Z</dcterms:created>
  <dcterms:modified xsi:type="dcterms:W3CDTF">2018-11-12T11:56:35Z</dcterms:modified>
</cp:coreProperties>
</file>